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9" r:id="rId5"/>
    <p:sldId id="281" r:id="rId6"/>
    <p:sldId id="313" r:id="rId7"/>
    <p:sldId id="314" r:id="rId8"/>
    <p:sldId id="321" r:id="rId9"/>
    <p:sldId id="294" r:id="rId10"/>
    <p:sldId id="309" r:id="rId11"/>
    <p:sldId id="323" r:id="rId12"/>
    <p:sldId id="311" r:id="rId13"/>
    <p:sldId id="312" r:id="rId14"/>
    <p:sldId id="324" r:id="rId15"/>
    <p:sldId id="325" r:id="rId16"/>
    <p:sldId id="316" r:id="rId17"/>
    <p:sldId id="317" r:id="rId18"/>
    <p:sldId id="326" r:id="rId19"/>
    <p:sldId id="327" r:id="rId20"/>
    <p:sldId id="328" r:id="rId21"/>
    <p:sldId id="315" r:id="rId22"/>
    <p:sldId id="318" r:id="rId23"/>
    <p:sldId id="330" r:id="rId24"/>
    <p:sldId id="333" r:id="rId25"/>
    <p:sldId id="334" r:id="rId26"/>
    <p:sldId id="329" r:id="rId27"/>
    <p:sldId id="331" r:id="rId28"/>
    <p:sldId id="332" r:id="rId29"/>
    <p:sldId id="335" r:id="rId30"/>
    <p:sldId id="319" r:id="rId31"/>
    <p:sldId id="320" r:id="rId32"/>
    <p:sldId id="322" r:id="rId33"/>
    <p:sldId id="305" r:id="rId34"/>
    <p:sldId id="308" r:id="rId35"/>
    <p:sldId id="301" r:id="rId3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1" autoAdjust="0"/>
    <p:restoredTop sz="94598" autoAdjust="0"/>
  </p:normalViewPr>
  <p:slideViewPr>
    <p:cSldViewPr snapToGrid="0">
      <p:cViewPr varScale="1">
        <p:scale>
          <a:sx n="96" d="100"/>
          <a:sy n="96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notesViewPr>
    <p:cSldViewPr snapToGrid="0">
      <p:cViewPr varScale="1">
        <p:scale>
          <a:sx n="88" d="100"/>
          <a:sy n="88" d="100"/>
        </p:scale>
        <p:origin x="249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D91808-8D40-402E-9348-71C44714D7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DAFBA8-A55A-47AB-9907-6F7B124E32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72D1B-4413-46F5-AE7A-7F21FBF325E9}" type="datetime1">
              <a:rPr lang="ko-KR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2023-09-27</a:t>
            </a:fld>
            <a:endParaRPr lang="ko-KR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B5C2D4-697F-4BB3-B148-FC1B1969DE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2D83A8-4EC3-4D66-A4E4-78602FE54B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C8A55-4ACA-4BC2-A555-3110780ED02D}" type="slidenum">
              <a:rPr lang="ko-KR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‹#›</a:t>
            </a:fld>
            <a:endParaRPr lang="ko-KR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32366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HY견고딕" panose="02030600000101010101" pitchFamily="18" charset="-127"/>
              </a:defRPr>
            </a:lvl1pPr>
          </a:lstStyle>
          <a:p>
            <a:endParaRPr lang="ko-KR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HY견고딕" panose="02030600000101010101" pitchFamily="18" charset="-127"/>
              </a:defRPr>
            </a:lvl1pPr>
          </a:lstStyle>
          <a:p>
            <a:fld id="{91CAB49F-88AB-4D56-9D97-C95B3F09F963}" type="datetime1">
              <a:rPr lang="ko-KR" altLang="ko-KR" smtClean="0"/>
              <a:pPr/>
              <a:t>2023-09-27</a:t>
            </a:fld>
            <a:endParaRPr lang="ko-KR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dirty="0"/>
              <a:t>마스터 텍스트 스타일을 편집하려면 클릭하세요.</a:t>
            </a:r>
          </a:p>
          <a:p>
            <a:pPr lvl="1" rtl="0"/>
            <a:r>
              <a:rPr lang="ko-KR" dirty="0"/>
              <a:t>둘째 수준</a:t>
            </a:r>
          </a:p>
          <a:p>
            <a:pPr lvl="2" rtl="0"/>
            <a:r>
              <a:rPr lang="ko-KR" dirty="0"/>
              <a:t>셋째 수준</a:t>
            </a:r>
          </a:p>
          <a:p>
            <a:pPr lvl="3" rtl="0"/>
            <a:r>
              <a:rPr lang="ko-KR" dirty="0"/>
              <a:t>넷째 수준</a:t>
            </a:r>
          </a:p>
          <a:p>
            <a:pPr lvl="4" rtl="0"/>
            <a:r>
              <a:rPr lang="ko-KR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HY견고딕" panose="02030600000101010101" pitchFamily="18" charset="-127"/>
              </a:defRPr>
            </a:lvl1pPr>
          </a:lstStyle>
          <a:p>
            <a:endParaRPr 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HY견고딕" panose="02030600000101010101" pitchFamily="18" charset="-127"/>
              </a:defRPr>
            </a:lvl1pPr>
          </a:lstStyle>
          <a:p>
            <a:fld id="{F61EF503-E31C-4FCE-86D9-0C61A5CBE283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HY견고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HY견고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HY견고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HY견고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HY견고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 rtl="0">
              <a:buFont typeface="Arial" panose="020B0604020202020204" pitchFamily="34" charset="0"/>
              <a:buNone/>
            </a:pPr>
            <a:endParaRPr lang="ko-KR" dirty="0">
              <a:latin typeface="HY견고딕" panose="02030600000101010101" pitchFamily="18" charset="-127"/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dirty="0">
              <a:latin typeface="HY견고딕" panose="02030600000101010101" pitchFamily="18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그림 개체 틀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 anchor="t"/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rtl="0"/>
            <a:r>
              <a:rPr lang="ko-KR"/>
              <a:t>프레젠테이션 이름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콘텐츠 2열(비교 슬라이드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콘텐츠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4" name="그림 개체 틀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6" name="그림 개체 틀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5" name="그림 개체 틀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/>
              <a:t>20XX/2/7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2CC964-A50B-4C29-B4E4-2C30BB34CCF3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>
              <a:solidFill>
                <a:schemeClr val="bg1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rtlCol="0"/>
          <a:lstStyle>
            <a:lvl1pPr>
              <a:buNone/>
              <a:defRPr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 rtlCol="0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직사각형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dirty="0">
              <a:latin typeface="HY견고딕" panose="02030600000101010101" pitchFamily="18" charset="-127"/>
            </a:endParaRPr>
          </a:p>
        </p:txBody>
      </p:sp>
      <p:sp>
        <p:nvSpPr>
          <p:cNvPr id="6" name="직사각형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dirty="0">
              <a:latin typeface="HY견고딕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rtlCol="0" anchor="ctr">
            <a:normAutofit/>
          </a:bodyPr>
          <a:lstStyle>
            <a:lvl1pPr>
              <a:buNone/>
              <a:defRPr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4" name="그림 개체 틀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직사각형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dirty="0">
              <a:latin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 rtlCol="0">
            <a:normAutofit/>
          </a:bodyPr>
          <a:lstStyle>
            <a:lvl1pPr algn="l">
              <a:defRPr sz="4400"/>
            </a:lvl1pPr>
          </a:lstStyle>
          <a:p>
            <a:pPr algn="r"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 rtlCol="0"/>
          <a:lstStyle>
            <a:lvl1pPr>
              <a:buNone/>
              <a:defRPr/>
            </a:lvl1pPr>
          </a:lstStyle>
          <a:p>
            <a:pPr algn="r"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직사각형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dirty="0">
              <a:latin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rtlCol="0" anchor="b">
            <a:normAutofit/>
          </a:bodyPr>
          <a:lstStyle>
            <a:lvl1pPr>
              <a:buNone/>
              <a:defRPr/>
            </a:lvl1pPr>
          </a:lstStyle>
          <a:p>
            <a:pPr algn="l" rtl="0"/>
            <a:r>
              <a:rPr lang="ko-KR" altLang="en-US" sz="1600"/>
              <a:t>클릭하여 마스터 부제목 스타일 편집</a:t>
            </a:r>
            <a:endParaRPr lang="ko-KR" sz="1600" dirty="0"/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콘텐츠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  <p:sp>
        <p:nvSpPr>
          <p:cNvPr id="6" name="직사각형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dirty="0">
              <a:latin typeface="HY견고딕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rtlCol="0" anchor="t"/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5" name="그림 개체 틀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6" name="그림 개체 틀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50" name="그림 개체 틀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51" name="그림 개체 틀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3" name="텍스트 개체 틀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52" name="그림 개체 틀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53" name="그림 개체 틀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7" name="텍스트 개체 틀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콘텐츠 시간 표시 막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(S)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(S)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dirty="0"/>
              <a:t>마스터 텍스트 스타일을 편집하려면 클릭하세요.</a:t>
            </a:r>
          </a:p>
          <a:p>
            <a:pPr lvl="1" rtl="0"/>
            <a:r>
              <a:rPr lang="ko-KR" dirty="0"/>
              <a:t>둘째 수준</a:t>
            </a:r>
          </a:p>
          <a:p>
            <a:pPr lvl="2" rtl="0"/>
            <a:r>
              <a:rPr lang="ko-KR" dirty="0"/>
              <a:t>셋째 수준</a:t>
            </a:r>
          </a:p>
          <a:p>
            <a:pPr lvl="3" rtl="0"/>
            <a:r>
              <a:rPr lang="ko-KR" dirty="0"/>
              <a:t>넷째 수준</a:t>
            </a:r>
          </a:p>
          <a:p>
            <a:pPr lvl="4" rtl="0"/>
            <a:r>
              <a:rPr lang="ko-KR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HY견고딕" panose="02030600000101010101" pitchFamily="18" charset="-127"/>
              </a:defRPr>
            </a:lvl1pPr>
          </a:lstStyle>
          <a:p>
            <a:r>
              <a:rPr lang="ko-KR" dirty="0"/>
              <a:t>20XX/2/7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HY견고딕" panose="02030600000101010101" pitchFamily="18" charset="-127"/>
              </a:defRPr>
            </a:lvl1pPr>
          </a:lstStyle>
          <a:p>
            <a:r>
              <a:rPr lang="ko-KR" dirty="0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HY견고딕" panose="02030600000101010101" pitchFamily="18" charset="-127"/>
              </a:defRPr>
            </a:lvl1pPr>
          </a:lstStyle>
          <a:p>
            <a:fld id="{312CC964-A50B-4C29-B4E4-2C30BB34CCF3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HY견고딕" panose="0203060000010101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HY견고딕" panose="02030600000101010101" pitchFamily="18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HY견고딕" panose="02030600000101010101" pitchFamily="18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HY견고딕" panose="02030600000101010101" pitchFamily="18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HY견고딕" panose="02030600000101010101" pitchFamily="18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HY견고딕" panose="02030600000101010101" pitchFamily="18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cz_-4QRFnQw?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competitions/sf-crime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도시의 저각도 건물 경관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3279" y="0"/>
            <a:ext cx="9568721" cy="6858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샌프란시스코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거리 범죄</a:t>
            </a:r>
            <a:r>
              <a:rPr lang="ko-KR" altLang="en-US" dirty="0">
                <a:ea typeface="HY견고딕" panose="02030600000101010101" pitchFamily="18" charset="-127"/>
              </a:rPr>
              <a:t>율을 </a:t>
            </a:r>
            <a:br>
              <a:rPr lang="en-US" altLang="ko-KR" dirty="0">
                <a:ea typeface="HY견고딕" panose="02030600000101010101" pitchFamily="18" charset="-127"/>
              </a:rPr>
            </a:br>
            <a:r>
              <a:rPr lang="ko-KR" altLang="en-US" dirty="0">
                <a:ea typeface="HY견고딕" panose="02030600000101010101" pitchFamily="18" charset="-127"/>
              </a:rPr>
              <a:t>낮추기 위한 </a:t>
            </a:r>
            <a:br>
              <a:rPr lang="en-US" altLang="ko-KR" dirty="0">
                <a:ea typeface="HY견고딕" panose="02030600000101010101" pitchFamily="18" charset="-127"/>
              </a:rPr>
            </a:br>
            <a:r>
              <a:rPr lang="ko-KR" altLang="en-US" dirty="0">
                <a:ea typeface="HY견고딕" panose="02030600000101010101" pitchFamily="18" charset="-127"/>
              </a:rPr>
              <a:t>방안 마련</a:t>
            </a:r>
            <a:endParaRPr 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538" y="4240213"/>
            <a:ext cx="3497262" cy="180181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조 이름 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라마단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팀장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: </a:t>
            </a:r>
            <a:r>
              <a:rPr lang="ko-KR" altLang="en-US" sz="15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채화정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조원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: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수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정영진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정용은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10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E7C0A3-726B-896B-2E6B-7ABFFB51B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35" y="1414285"/>
            <a:ext cx="86391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F7AA9-6963-EF10-C24B-0EAD5A0F537A}"/>
              </a:ext>
            </a:extLst>
          </p:cNvPr>
          <p:cNvSpPr txBox="1"/>
          <p:nvPr/>
        </p:nvSpPr>
        <p:spPr>
          <a:xfrm>
            <a:off x="4495867" y="487623"/>
            <a:ext cx="26436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FFEAF-9F8A-8187-8487-B63E8F8EE29E}"/>
              </a:ext>
            </a:extLst>
          </p:cNvPr>
          <p:cNvSpPr txBox="1"/>
          <p:nvPr/>
        </p:nvSpPr>
        <p:spPr>
          <a:xfrm>
            <a:off x="1451736" y="5074383"/>
            <a:ext cx="8639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'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순찰'로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예방할 수 있는 거리 범죄를 분류하고, 유사한 범죄 유형끼리 범주화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DBEA4-6685-B582-6B12-0378EEB82AAE}"/>
              </a:ext>
            </a:extLst>
          </p:cNvPr>
          <p:cNvSpPr txBox="1"/>
          <p:nvPr/>
        </p:nvSpPr>
        <p:spPr>
          <a:xfrm>
            <a:off x="4418121" y="964677"/>
            <a:ext cx="27991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거리 범죄 카테고리별 데이터 건수 </a:t>
            </a:r>
          </a:p>
        </p:txBody>
      </p:sp>
    </p:spTree>
    <p:extLst>
      <p:ext uri="{BB962C8B-B14F-4D97-AF65-F5344CB8AC3E}">
        <p14:creationId xmlns:p14="http://schemas.microsoft.com/office/powerpoint/2010/main" val="95752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11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0B1E7-B4A2-42D4-EB27-760557F34B10}"/>
              </a:ext>
            </a:extLst>
          </p:cNvPr>
          <p:cNvSpPr txBox="1"/>
          <p:nvPr/>
        </p:nvSpPr>
        <p:spPr>
          <a:xfrm>
            <a:off x="4495867" y="487623"/>
            <a:ext cx="26436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결과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8BB7BA-9B9E-096B-66B3-47968AFD8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95" y="1586189"/>
            <a:ext cx="9273791" cy="281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00060B-0402-0BEF-20EB-E86BE9F54365}"/>
              </a:ext>
            </a:extLst>
          </p:cNvPr>
          <p:cNvSpPr txBox="1"/>
          <p:nvPr/>
        </p:nvSpPr>
        <p:spPr>
          <a:xfrm>
            <a:off x="4523118" y="1000410"/>
            <a:ext cx="27991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지구에 따른 카테고리별 발생 건수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22E95-9340-235C-2228-954684195876}"/>
              </a:ext>
            </a:extLst>
          </p:cNvPr>
          <p:cNvSpPr txBox="1"/>
          <p:nvPr/>
        </p:nvSpPr>
        <p:spPr>
          <a:xfrm>
            <a:off x="1272207" y="4522137"/>
            <a:ext cx="8229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지역(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PdDistrict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)별로 빈번하게 발생하는 범죄 유형에 대해 비교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대개 재산 관련 범죄가 많은 것을 확인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TENDERLOIN 의 경우, 다른 지역에 비해 마약범죄가 확연히 많음을 확인</a:t>
            </a:r>
          </a:p>
        </p:txBody>
      </p:sp>
    </p:spTree>
    <p:extLst>
      <p:ext uri="{BB962C8B-B14F-4D97-AF65-F5344CB8AC3E}">
        <p14:creationId xmlns:p14="http://schemas.microsoft.com/office/powerpoint/2010/main" val="45733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12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0B1E7-B4A2-42D4-EB27-760557F34B10}"/>
              </a:ext>
            </a:extLst>
          </p:cNvPr>
          <p:cNvSpPr txBox="1"/>
          <p:nvPr/>
        </p:nvSpPr>
        <p:spPr>
          <a:xfrm>
            <a:off x="4495867" y="487623"/>
            <a:ext cx="26436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결과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7D793D-EB8A-6AC2-ABE0-40AFD34B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507" y="1505159"/>
            <a:ext cx="5075997" cy="36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39B219-EB42-971D-9569-A8AAF423D220}"/>
              </a:ext>
            </a:extLst>
          </p:cNvPr>
          <p:cNvSpPr txBox="1"/>
          <p:nvPr/>
        </p:nvSpPr>
        <p:spPr>
          <a:xfrm>
            <a:off x="4203318" y="1088724"/>
            <a:ext cx="32287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Hour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따른 지구별 데이터 </a:t>
            </a:r>
            <a:r>
              <a:rPr lang="ko-KR" altLang="en-US" sz="1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히트맵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AF811-9303-B734-A663-46694E57DC9A}"/>
              </a:ext>
            </a:extLst>
          </p:cNvPr>
          <p:cNvSpPr txBox="1"/>
          <p:nvPr/>
        </p:nvSpPr>
        <p:spPr>
          <a:xfrm>
            <a:off x="1195800" y="5066027"/>
            <a:ext cx="9558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지구별로 범죄가 자주 발생하는 시간대에 대해 시각화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공통적인 패턴을 확인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대개 저녁에 가장 빈번하게 발생하며, 반대로 새벽 3-7시 사이에는 범죄 발생이 적은 편</a:t>
            </a:r>
          </a:p>
        </p:txBody>
      </p:sp>
    </p:spTree>
    <p:extLst>
      <p:ext uri="{BB962C8B-B14F-4D97-AF65-F5344CB8AC3E}">
        <p14:creationId xmlns:p14="http://schemas.microsoft.com/office/powerpoint/2010/main" val="186627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선로에서 바라본 물 위의 도시 건물 풍경">
            <a:extLst>
              <a:ext uri="{FF2B5EF4-FFF2-40B4-BE49-F238E27FC236}">
                <a16:creationId xmlns:a16="http://schemas.microsoft.com/office/drawing/2014/main" id="{5A5996C8-9A00-4071-B24A-D1B22DDF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292" y="3"/>
            <a:ext cx="8997356" cy="4581079"/>
          </a:xfrm>
          <a:solidFill>
            <a:schemeClr val="accent1"/>
          </a:solidFill>
        </p:spPr>
      </p:pic>
      <p:pic>
        <p:nvPicPr>
          <p:cNvPr id="10" name="그림 개체 틀 9" descr="물 위의 도시 건물 전망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070" y="883420"/>
            <a:ext cx="4948931" cy="5974580"/>
          </a:xfrm>
          <a:solidFill>
            <a:schemeClr val="accent1"/>
          </a:solidFill>
        </p:spPr>
      </p:pic>
      <p:pic>
        <p:nvPicPr>
          <p:cNvPr id="12" name="그림 개체 틀 11" descr="유리 건물이 반사된 그림">
            <a:extLst>
              <a:ext uri="{FF2B5EF4-FFF2-40B4-BE49-F238E27FC236}">
                <a16:creationId xmlns:a16="http://schemas.microsoft.com/office/drawing/2014/main" id="{90D6ECDF-A0E4-4308-967E-8BAC3E85A4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997" y="4574265"/>
            <a:ext cx="5074516" cy="2298983"/>
          </a:xfrm>
          <a:solidFill>
            <a:schemeClr val="accent1"/>
          </a:solidFill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56C6C7DA-874F-2CAB-4EAA-20311029A19C}"/>
              </a:ext>
            </a:extLst>
          </p:cNvPr>
          <p:cNvSpPr txBox="1">
            <a:spLocks/>
          </p:cNvSpPr>
          <p:nvPr/>
        </p:nvSpPr>
        <p:spPr>
          <a:xfrm>
            <a:off x="530430" y="2606370"/>
            <a:ext cx="5472805" cy="12643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ea typeface="HY견고딕" panose="02030600000101010101" pitchFamily="18" charset="-127"/>
              </a:rPr>
              <a:t>순찰 강화 위치 선정</a:t>
            </a:r>
            <a:endParaRPr lang="en-US" altLang="ko-KR" sz="4000" dirty="0"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24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14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D7E6B-5BC8-E123-2DDF-42655EA702D4}"/>
              </a:ext>
            </a:extLst>
          </p:cNvPr>
          <p:cNvSpPr txBox="1"/>
          <p:nvPr/>
        </p:nvSpPr>
        <p:spPr>
          <a:xfrm>
            <a:off x="4203318" y="549916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순찰 강화 위치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8D9D4-0117-6F27-19C5-5955C97982CF}"/>
              </a:ext>
            </a:extLst>
          </p:cNvPr>
          <p:cNvSpPr txBox="1"/>
          <p:nvPr/>
        </p:nvSpPr>
        <p:spPr>
          <a:xfrm>
            <a:off x="4429340" y="1153442"/>
            <a:ext cx="29658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랜드마크 주변 지역 범죄 </a:t>
            </a:r>
            <a:r>
              <a:rPr lang="ko-KR" altLang="en-US" sz="1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히트맵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확인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CA6B1D37-3BC8-8632-80C7-773AF675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022" y="1717751"/>
            <a:ext cx="3773173" cy="35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27F359-125F-A11E-5A48-95A7524BAE25}"/>
              </a:ext>
            </a:extLst>
          </p:cNvPr>
          <p:cNvSpPr txBox="1"/>
          <p:nvPr/>
        </p:nvSpPr>
        <p:spPr>
          <a:xfrm>
            <a:off x="4127977" y="5519892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주요 랜드마크 주변 지도 시각화</a:t>
            </a:r>
          </a:p>
        </p:txBody>
      </p:sp>
    </p:spTree>
    <p:extLst>
      <p:ext uri="{BB962C8B-B14F-4D97-AF65-F5344CB8AC3E}">
        <p14:creationId xmlns:p14="http://schemas.microsoft.com/office/powerpoint/2010/main" val="2772022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15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988BFFE-B4E1-5864-7407-160A8ADF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59" y="2229081"/>
            <a:ext cx="4248701" cy="25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D53989D-20CB-EF78-D1EB-C1D7D7C67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34" y="2229081"/>
            <a:ext cx="4248701" cy="254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D276A1-004E-CA36-FC1C-44F805584AE9}"/>
              </a:ext>
            </a:extLst>
          </p:cNvPr>
          <p:cNvSpPr txBox="1"/>
          <p:nvPr/>
        </p:nvSpPr>
        <p:spPr>
          <a:xfrm>
            <a:off x="1558129" y="503582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Northern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지구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비교군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430D1-1B02-59B3-08D6-A05DA04747AB}"/>
              </a:ext>
            </a:extLst>
          </p:cNvPr>
          <p:cNvSpPr txBox="1"/>
          <p:nvPr/>
        </p:nvSpPr>
        <p:spPr>
          <a:xfrm>
            <a:off x="7833105" y="503582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TENDERLOIN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지구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D7E6B-5BC8-E123-2DDF-42655EA702D4}"/>
              </a:ext>
            </a:extLst>
          </p:cNvPr>
          <p:cNvSpPr txBox="1"/>
          <p:nvPr/>
        </p:nvSpPr>
        <p:spPr>
          <a:xfrm>
            <a:off x="4203318" y="549916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순찰 강화 위치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8D9D4-0117-6F27-19C5-5955C97982CF}"/>
              </a:ext>
            </a:extLst>
          </p:cNvPr>
          <p:cNvSpPr txBox="1"/>
          <p:nvPr/>
        </p:nvSpPr>
        <p:spPr>
          <a:xfrm>
            <a:off x="4203318" y="1088724"/>
            <a:ext cx="34179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어떤 지역에 마약 범죄가 많이 발생하는가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778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16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D7E6B-5BC8-E123-2DDF-42655EA702D4}"/>
              </a:ext>
            </a:extLst>
          </p:cNvPr>
          <p:cNvSpPr txBox="1"/>
          <p:nvPr/>
        </p:nvSpPr>
        <p:spPr>
          <a:xfrm>
            <a:off x="4203318" y="549916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순찰 강화 위치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8D9D4-0117-6F27-19C5-5955C97982CF}"/>
              </a:ext>
            </a:extLst>
          </p:cNvPr>
          <p:cNvSpPr txBox="1"/>
          <p:nvPr/>
        </p:nvSpPr>
        <p:spPr>
          <a:xfrm>
            <a:off x="4203318" y="1088724"/>
            <a:ext cx="34179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어떤 지역에 마약 범죄가 많이 발생하는가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9552D-EBA2-FA30-D9FE-3C5751DD81A2}"/>
              </a:ext>
            </a:extLst>
          </p:cNvPr>
          <p:cNvSpPr txBox="1"/>
          <p:nvPr/>
        </p:nvSpPr>
        <p:spPr>
          <a:xfrm>
            <a:off x="5983355" y="4936435"/>
            <a:ext cx="463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EDA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통한 지구별 범죄 카테고리 수 확인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8643A1E-5103-0F5C-98CD-A0D68624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79" y="2102677"/>
            <a:ext cx="4550671" cy="252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BE7F5A9-717B-782F-CDE1-63210169E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607" y="1739645"/>
            <a:ext cx="3277334" cy="296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186C7B-C943-3E34-87BB-6EA1B4AD655D}"/>
              </a:ext>
            </a:extLst>
          </p:cNvPr>
          <p:cNvSpPr txBox="1"/>
          <p:nvPr/>
        </p:nvSpPr>
        <p:spPr>
          <a:xfrm>
            <a:off x="573505" y="4934772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 마크 클러스터를 활용한 지도 시각화</a:t>
            </a:r>
          </a:p>
        </p:txBody>
      </p:sp>
    </p:spTree>
    <p:extLst>
      <p:ext uri="{BB962C8B-B14F-4D97-AF65-F5344CB8AC3E}">
        <p14:creationId xmlns:p14="http://schemas.microsoft.com/office/powerpoint/2010/main" val="3962177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17</a:t>
            </a:fld>
            <a:endParaRPr 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D7E6B-5BC8-E123-2DDF-42655EA702D4}"/>
              </a:ext>
            </a:extLst>
          </p:cNvPr>
          <p:cNvSpPr txBox="1"/>
          <p:nvPr/>
        </p:nvSpPr>
        <p:spPr>
          <a:xfrm>
            <a:off x="4203318" y="549916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순찰 강화 위치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8D9D4-0117-6F27-19C5-5955C97982CF}"/>
              </a:ext>
            </a:extLst>
          </p:cNvPr>
          <p:cNvSpPr txBox="1"/>
          <p:nvPr/>
        </p:nvSpPr>
        <p:spPr>
          <a:xfrm>
            <a:off x="4203318" y="1088724"/>
            <a:ext cx="34179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어떤 지역에 마약 범죄가 많이 발생하는가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C1A5A43-7780-2198-9819-6AAFF6C9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5" y="2627037"/>
            <a:ext cx="10462950" cy="188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0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선로에서 바라본 물 위의 도시 건물 풍경">
            <a:extLst>
              <a:ext uri="{FF2B5EF4-FFF2-40B4-BE49-F238E27FC236}">
                <a16:creationId xmlns:a16="http://schemas.microsoft.com/office/drawing/2014/main" id="{5A5996C8-9A00-4071-B24A-D1B22DDF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292" y="3"/>
            <a:ext cx="8997356" cy="4581079"/>
          </a:xfrm>
          <a:solidFill>
            <a:schemeClr val="accent1"/>
          </a:solidFill>
        </p:spPr>
      </p:pic>
      <p:pic>
        <p:nvPicPr>
          <p:cNvPr id="10" name="그림 개체 틀 9" descr="물 위의 도시 건물 전망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070" y="883420"/>
            <a:ext cx="4948931" cy="5974580"/>
          </a:xfrm>
          <a:solidFill>
            <a:schemeClr val="accent1"/>
          </a:solidFill>
        </p:spPr>
      </p:pic>
      <p:pic>
        <p:nvPicPr>
          <p:cNvPr id="12" name="그림 개체 틀 11" descr="유리 건물이 반사된 그림">
            <a:extLst>
              <a:ext uri="{FF2B5EF4-FFF2-40B4-BE49-F238E27FC236}">
                <a16:creationId xmlns:a16="http://schemas.microsoft.com/office/drawing/2014/main" id="{90D6ECDF-A0E4-4308-967E-8BAC3E85A4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997" y="4574265"/>
            <a:ext cx="5074516" cy="2298983"/>
          </a:xfrm>
          <a:solidFill>
            <a:schemeClr val="accent1"/>
          </a:solidFill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C85D5C31-26DA-FFAA-A5E2-A65342E7C6F7}"/>
              </a:ext>
            </a:extLst>
          </p:cNvPr>
          <p:cNvSpPr txBox="1">
            <a:spLocks/>
          </p:cNvSpPr>
          <p:nvPr/>
        </p:nvSpPr>
        <p:spPr>
          <a:xfrm>
            <a:off x="530430" y="2606370"/>
            <a:ext cx="5472805" cy="12643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범죄 카테고리 분류</a:t>
            </a:r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37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19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7221-4FD2-B8EB-A985-03E19E985CB8}"/>
              </a:ext>
            </a:extLst>
          </p:cNvPr>
          <p:cNvSpPr txBox="1"/>
          <p:nvPr/>
        </p:nvSpPr>
        <p:spPr>
          <a:xfrm>
            <a:off x="4203318" y="549916"/>
            <a:ext cx="329769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범죄 카테고리 분류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252C6-B323-D78B-158A-415B7079B576}"/>
              </a:ext>
            </a:extLst>
          </p:cNvPr>
          <p:cNvSpPr txBox="1"/>
          <p:nvPr/>
        </p:nvSpPr>
        <p:spPr>
          <a:xfrm>
            <a:off x="5011700" y="1183382"/>
            <a:ext cx="14638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카테고리 분류 전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27F87-F3BB-1C9E-7F3D-025CD35F10DA}"/>
              </a:ext>
            </a:extLst>
          </p:cNvPr>
          <p:cNvSpPr txBox="1"/>
          <p:nvPr/>
        </p:nvSpPr>
        <p:spPr>
          <a:xfrm>
            <a:off x="3107920" y="5296626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좌측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부터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랜덤 포레스트,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XG부스트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LightGBM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C5FBF0-2A82-1960-0327-E67FD0344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76" y="1618008"/>
            <a:ext cx="3715400" cy="33780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2C5E85-423C-2350-9E41-F7C58746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490" y="1632051"/>
            <a:ext cx="3591006" cy="3403688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D07D8156-2099-540D-BF40-1D88B8E51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426" y="1579806"/>
            <a:ext cx="2764036" cy="33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57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15E37-3C95-4E35-8624-CC190CC1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/>
          <a:lstStyle/>
          <a:p>
            <a:pPr rtl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r>
              <a:rPr lang="ko-KR" dirty="0"/>
              <a:t>	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16715-277D-4042-B401-03CD007D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464" y="601641"/>
            <a:ext cx="4820632" cy="5797237"/>
          </a:xfrm>
        </p:spPr>
        <p:txBody>
          <a:bodyPr rtlCol="0"/>
          <a:lstStyle/>
          <a:p>
            <a:pPr marL="0" indent="0" rtl="0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주제 소개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선정 취지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en-US" altLang="ko-KR" sz="2400" dirty="0">
                <a:ea typeface="HY견고딕" panose="02030600000101010101" pitchFamily="18" charset="-127"/>
              </a:rPr>
              <a:t>EDA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순찰 강화 </a:t>
            </a:r>
            <a:r>
              <a:rPr lang="ko-KR" altLang="en-US" dirty="0">
                <a:ea typeface="HY견고딕" panose="02030600000101010101" pitchFamily="18" charset="-127"/>
              </a:rPr>
              <a:t>위치 선정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dirty="0">
                <a:ea typeface="HY견고딕" panose="02030600000101010101" pitchFamily="18" charset="-127"/>
              </a:rPr>
              <a:t>범죄 카테고리 분류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최종 결론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6. QNA</a:t>
            </a:r>
            <a:endParaRPr 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개체 틀 6" descr="물 위의 도시 건물 전망">
            <a:extLst>
              <a:ext uri="{FF2B5EF4-FFF2-40B4-BE49-F238E27FC236}">
                <a16:creationId xmlns:a16="http://schemas.microsoft.com/office/drawing/2014/main" id="{4C61771D-5836-4E5C-A19A-3F15641B8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1096" y="0"/>
            <a:ext cx="2660904" cy="3429000"/>
          </a:xfrm>
        </p:spPr>
      </p:pic>
      <p:pic>
        <p:nvPicPr>
          <p:cNvPr id="9" name="그림 개체 틀 8" descr="조명이 있는 배경 그래픽">
            <a:extLst>
              <a:ext uri="{FF2B5EF4-FFF2-40B4-BE49-F238E27FC236}">
                <a16:creationId xmlns:a16="http://schemas.microsoft.com/office/drawing/2014/main" id="{51C83C9C-B18C-4D14-8539-EBB0422AB0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1096" y="3383280"/>
            <a:ext cx="2660904" cy="3474720"/>
          </a:xfrm>
        </p:spPr>
      </p:pic>
      <p:sp>
        <p:nvSpPr>
          <p:cNvPr id="38" name="날짜 개체 틀 37">
            <a:extLst>
              <a:ext uri="{FF2B5EF4-FFF2-40B4-BE49-F238E27FC236}">
                <a16:creationId xmlns:a16="http://schemas.microsoft.com/office/drawing/2014/main" id="{4F07F2C9-B12E-4D08-B90F-5E6AA687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/>
              <a:t>20XX/2/7</a:t>
            </a: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D3141030-4F7D-4526-B0FC-1EA787D5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ko-KR" smtClean="0"/>
              <a:pPr/>
              <a:t>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76291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20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7221-4FD2-B8EB-A985-03E19E985CB8}"/>
              </a:ext>
            </a:extLst>
          </p:cNvPr>
          <p:cNvSpPr txBox="1"/>
          <p:nvPr/>
        </p:nvSpPr>
        <p:spPr>
          <a:xfrm>
            <a:off x="4203318" y="549916"/>
            <a:ext cx="329769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범죄 카테고리 분류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252C6-B323-D78B-158A-415B7079B576}"/>
              </a:ext>
            </a:extLst>
          </p:cNvPr>
          <p:cNvSpPr txBox="1"/>
          <p:nvPr/>
        </p:nvSpPr>
        <p:spPr>
          <a:xfrm>
            <a:off x="5011700" y="1183382"/>
            <a:ext cx="14638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카테고리 분류 전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27F87-F3BB-1C9E-7F3D-025CD35F10DA}"/>
              </a:ext>
            </a:extLst>
          </p:cNvPr>
          <p:cNvSpPr txBox="1"/>
          <p:nvPr/>
        </p:nvSpPr>
        <p:spPr>
          <a:xfrm>
            <a:off x="4381867" y="5223585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 모델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스태킹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앙상블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9E31086-ACBC-D367-D3E2-006879463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12" y="1580795"/>
            <a:ext cx="2828097" cy="343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962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21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7221-4FD2-B8EB-A985-03E19E985CB8}"/>
              </a:ext>
            </a:extLst>
          </p:cNvPr>
          <p:cNvSpPr txBox="1"/>
          <p:nvPr/>
        </p:nvSpPr>
        <p:spPr>
          <a:xfrm>
            <a:off x="4203318" y="549916"/>
            <a:ext cx="329769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범죄 카테고리 분류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252C6-B323-D78B-158A-415B7079B576}"/>
              </a:ext>
            </a:extLst>
          </p:cNvPr>
          <p:cNvSpPr txBox="1"/>
          <p:nvPr/>
        </p:nvSpPr>
        <p:spPr>
          <a:xfrm>
            <a:off x="5011700" y="1183382"/>
            <a:ext cx="16305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카테고리 분류 진행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B047F21-1A30-A67B-129D-E61269A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50" y="1750318"/>
            <a:ext cx="33337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4DB0DDEB-A46B-E617-B575-E500848C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445" y="1750318"/>
            <a:ext cx="36290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74C471-414D-DF00-2A9B-A397180D53DD}"/>
              </a:ext>
            </a:extLst>
          </p:cNvPr>
          <p:cNvSpPr txBox="1"/>
          <p:nvPr/>
        </p:nvSpPr>
        <p:spPr>
          <a:xfrm>
            <a:off x="4381867" y="5867565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원본 데이터 카테고리</a:t>
            </a:r>
          </a:p>
        </p:txBody>
      </p:sp>
    </p:spTree>
    <p:extLst>
      <p:ext uri="{BB962C8B-B14F-4D97-AF65-F5344CB8AC3E}">
        <p14:creationId xmlns:p14="http://schemas.microsoft.com/office/powerpoint/2010/main" val="2475396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22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7221-4FD2-B8EB-A985-03E19E985CB8}"/>
              </a:ext>
            </a:extLst>
          </p:cNvPr>
          <p:cNvSpPr txBox="1"/>
          <p:nvPr/>
        </p:nvSpPr>
        <p:spPr>
          <a:xfrm>
            <a:off x="4203318" y="549916"/>
            <a:ext cx="329769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범죄 카테고리 분류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252C6-B323-D78B-158A-415B7079B576}"/>
              </a:ext>
            </a:extLst>
          </p:cNvPr>
          <p:cNvSpPr txBox="1"/>
          <p:nvPr/>
        </p:nvSpPr>
        <p:spPr>
          <a:xfrm>
            <a:off x="5011700" y="1183382"/>
            <a:ext cx="16305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카테고리 분류 진행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4C471-414D-DF00-2A9B-A397180D53DD}"/>
              </a:ext>
            </a:extLst>
          </p:cNvPr>
          <p:cNvSpPr txBox="1"/>
          <p:nvPr/>
        </p:nvSpPr>
        <p:spPr>
          <a:xfrm>
            <a:off x="4203318" y="3295157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거리 범죄만을 남김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1ECDD77-4437-B31E-4CEA-4D5D36022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83" y="1637751"/>
            <a:ext cx="78771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C2706E3-6CBA-E8B2-6ADD-02F30C2B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463" y="3775590"/>
            <a:ext cx="72199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894D9-1815-830A-C3E1-3370C9AEE89D}"/>
              </a:ext>
            </a:extLst>
          </p:cNvPr>
          <p:cNvSpPr txBox="1"/>
          <p:nvPr/>
        </p:nvSpPr>
        <p:spPr>
          <a:xfrm>
            <a:off x="3686483" y="5815499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비슷한 거리 범죄 유형 그룹화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1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23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7221-4FD2-B8EB-A985-03E19E985CB8}"/>
              </a:ext>
            </a:extLst>
          </p:cNvPr>
          <p:cNvSpPr txBox="1"/>
          <p:nvPr/>
        </p:nvSpPr>
        <p:spPr>
          <a:xfrm>
            <a:off x="4203318" y="549916"/>
            <a:ext cx="329769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범죄 카테고리 분류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252C6-B323-D78B-158A-415B7079B576}"/>
              </a:ext>
            </a:extLst>
          </p:cNvPr>
          <p:cNvSpPr txBox="1"/>
          <p:nvPr/>
        </p:nvSpPr>
        <p:spPr>
          <a:xfrm>
            <a:off x="5011700" y="1183382"/>
            <a:ext cx="14638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카테고리 분류 후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0E044-0A24-1719-1E6A-0C2BBA7BA987}"/>
              </a:ext>
            </a:extLst>
          </p:cNvPr>
          <p:cNvSpPr txBox="1"/>
          <p:nvPr/>
        </p:nvSpPr>
        <p:spPr>
          <a:xfrm>
            <a:off x="3107920" y="5296626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좌측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부터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랜덤 포레스트,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XG부스트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LightGBM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9ED9D9F-153B-663A-D304-540A8C01C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68" y="2195512"/>
            <a:ext cx="38671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B69EE4B-6B06-5548-6103-126D3D280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2190750"/>
            <a:ext cx="36385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41097E5-A1DD-AA2B-E504-B0B7A2CE9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657" y="2317668"/>
            <a:ext cx="36861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007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24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7221-4FD2-B8EB-A985-03E19E985CB8}"/>
              </a:ext>
            </a:extLst>
          </p:cNvPr>
          <p:cNvSpPr txBox="1"/>
          <p:nvPr/>
        </p:nvSpPr>
        <p:spPr>
          <a:xfrm>
            <a:off x="4203318" y="549916"/>
            <a:ext cx="329769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범죄 카테고리 분류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252C6-B323-D78B-158A-415B7079B576}"/>
              </a:ext>
            </a:extLst>
          </p:cNvPr>
          <p:cNvSpPr txBox="1"/>
          <p:nvPr/>
        </p:nvSpPr>
        <p:spPr>
          <a:xfrm>
            <a:off x="5011700" y="1183382"/>
            <a:ext cx="14638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카테고리 분류 후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27F87-F3BB-1C9E-7F3D-025CD35F10DA}"/>
              </a:ext>
            </a:extLst>
          </p:cNvPr>
          <p:cNvSpPr txBox="1"/>
          <p:nvPr/>
        </p:nvSpPr>
        <p:spPr>
          <a:xfrm>
            <a:off x="4381867" y="5223585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 모델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스태킹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앙상블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F3EC76B-C78C-24ED-B501-DB749B12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2047875"/>
            <a:ext cx="383857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7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25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7221-4FD2-B8EB-A985-03E19E985CB8}"/>
              </a:ext>
            </a:extLst>
          </p:cNvPr>
          <p:cNvSpPr txBox="1"/>
          <p:nvPr/>
        </p:nvSpPr>
        <p:spPr>
          <a:xfrm>
            <a:off x="4203318" y="549916"/>
            <a:ext cx="329769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범죄 카테고리 분류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252C6-B323-D78B-158A-415B7079B576}"/>
              </a:ext>
            </a:extLst>
          </p:cNvPr>
          <p:cNvSpPr txBox="1"/>
          <p:nvPr/>
        </p:nvSpPr>
        <p:spPr>
          <a:xfrm>
            <a:off x="5011700" y="1183382"/>
            <a:ext cx="14638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카테고리 분류 후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27F87-F3BB-1C9E-7F3D-025CD35F10DA}"/>
              </a:ext>
            </a:extLst>
          </p:cNvPr>
          <p:cNvSpPr txBox="1"/>
          <p:nvPr/>
        </p:nvSpPr>
        <p:spPr>
          <a:xfrm>
            <a:off x="5011700" y="5199988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딥러닝 모델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BFB38F0-BAF1-D91F-D1DA-AC4518B40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085975"/>
            <a:ext cx="37242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57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26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7221-4FD2-B8EB-A985-03E19E985CB8}"/>
              </a:ext>
            </a:extLst>
          </p:cNvPr>
          <p:cNvSpPr txBox="1"/>
          <p:nvPr/>
        </p:nvSpPr>
        <p:spPr>
          <a:xfrm>
            <a:off x="4203318" y="549916"/>
            <a:ext cx="329769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범죄 카테고리 분류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252C6-B323-D78B-158A-415B7079B576}"/>
              </a:ext>
            </a:extLst>
          </p:cNvPr>
          <p:cNvSpPr txBox="1"/>
          <p:nvPr/>
        </p:nvSpPr>
        <p:spPr>
          <a:xfrm>
            <a:off x="5011700" y="1183382"/>
            <a:ext cx="14638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카테고리 분류 후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27F87-F3BB-1C9E-7F3D-025CD35F10DA}"/>
              </a:ext>
            </a:extLst>
          </p:cNvPr>
          <p:cNvSpPr txBox="1"/>
          <p:nvPr/>
        </p:nvSpPr>
        <p:spPr>
          <a:xfrm>
            <a:off x="5011700" y="5199988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딥러닝 모델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BFB38F0-BAF1-D91F-D1DA-AC4518B40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085975"/>
            <a:ext cx="37242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498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선로에서 바라본 물 위의 도시 건물 풍경">
            <a:extLst>
              <a:ext uri="{FF2B5EF4-FFF2-40B4-BE49-F238E27FC236}">
                <a16:creationId xmlns:a16="http://schemas.microsoft.com/office/drawing/2014/main" id="{5A5996C8-9A00-4071-B24A-D1B22DDF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292" y="3"/>
            <a:ext cx="8997356" cy="4581079"/>
          </a:xfrm>
          <a:solidFill>
            <a:schemeClr val="accent1"/>
          </a:solidFill>
        </p:spPr>
      </p:pic>
      <p:pic>
        <p:nvPicPr>
          <p:cNvPr id="10" name="그림 개체 틀 9" descr="물 위의 도시 건물 전망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070" y="883420"/>
            <a:ext cx="4948931" cy="5974580"/>
          </a:xfrm>
          <a:solidFill>
            <a:schemeClr val="accent1"/>
          </a:solidFill>
        </p:spPr>
      </p:pic>
      <p:pic>
        <p:nvPicPr>
          <p:cNvPr id="12" name="그림 개체 틀 11" descr="유리 건물이 반사된 그림">
            <a:extLst>
              <a:ext uri="{FF2B5EF4-FFF2-40B4-BE49-F238E27FC236}">
                <a16:creationId xmlns:a16="http://schemas.microsoft.com/office/drawing/2014/main" id="{90D6ECDF-A0E4-4308-967E-8BAC3E85A4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997" y="4574265"/>
            <a:ext cx="5074516" cy="2298983"/>
          </a:xfrm>
          <a:solidFill>
            <a:schemeClr val="accent1"/>
          </a:solidFill>
        </p:spPr>
      </p:pic>
      <p:sp>
        <p:nvSpPr>
          <p:cNvPr id="18" name="부제목 2">
            <a:extLst>
              <a:ext uri="{FF2B5EF4-FFF2-40B4-BE49-F238E27FC236}">
                <a16:creationId xmlns:a16="http://schemas.microsoft.com/office/drawing/2014/main" id="{7E295EF7-EC9E-86F6-5356-42A37D23FF4D}"/>
              </a:ext>
            </a:extLst>
          </p:cNvPr>
          <p:cNvSpPr txBox="1">
            <a:spLocks/>
          </p:cNvSpPr>
          <p:nvPr/>
        </p:nvSpPr>
        <p:spPr>
          <a:xfrm>
            <a:off x="530430" y="2606370"/>
            <a:ext cx="5472805" cy="12643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ko-KR" altLang="en-US" sz="4000" dirty="0">
                <a:ea typeface="HY견고딕" panose="02030600000101010101" pitchFamily="18" charset="-127"/>
              </a:rPr>
              <a:t>최종 결론</a:t>
            </a:r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642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28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A00B2-7DE3-46AF-99FA-793A736FCE0B}"/>
              </a:ext>
            </a:extLst>
          </p:cNvPr>
          <p:cNvSpPr txBox="1"/>
          <p:nvPr/>
        </p:nvSpPr>
        <p:spPr>
          <a:xfrm>
            <a:off x="1139686" y="1749795"/>
            <a:ext cx="99126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샌프란시스코 범죄 데이터 분석 및 시각화:</a:t>
            </a:r>
          </a:p>
          <a:p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5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EDA를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 시간과 위치 정보를 활용하여 범죄 발생의 패턴 및 경향성을 확인했다.</a:t>
            </a:r>
          </a:p>
          <a:p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이는 미래의 범죄 예방 및 대응 전략 수립에 중요한 근거자료로 활용될 것이다.</a:t>
            </a:r>
          </a:p>
          <a:p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순찰 강화 위치 선정:</a:t>
            </a:r>
          </a:p>
          <a:p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재산범죄 </a:t>
            </a:r>
            <a:r>
              <a:rPr lang="ko-KR" altLang="en-US" sz="15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히트맵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및 마약 관련 분석을 통해 범죄 발생률이 높은 지역 및 시간대를 확인하고, 해당 지역에 대한 순찰 강화를 제안하였다.</a:t>
            </a:r>
          </a:p>
          <a:p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이는 효과적으로 행정 자원을 재분배하여, 범죄율은 물론 행정자원 낭비 감소에 기여할 것으로 예상된다.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미래의 범죄유형 예측 모델</a:t>
            </a:r>
          </a:p>
          <a:p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머신 러닝 및 딥 러닝 모델을 사용하여, 미래의 범죄 유형을 예측하는 모델을 만들었다.</a:t>
            </a:r>
          </a:p>
          <a:p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이 모델은 범죄 분류 작업에 유용하며, 특히 </a:t>
            </a:r>
            <a:r>
              <a:rPr lang="ko-KR" altLang="en-US" sz="15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스태킹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앙상블 및 교차 검증을 통해 모델 성능을 향상시킬 수 있었다.</a:t>
            </a:r>
          </a:p>
          <a:p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이러한 분류 예측은 경찰 및 수사 기관에 치안정보를 제공할 수 있으며, 향후 범죄 예방에 도움이 될 수 있다.</a:t>
            </a:r>
          </a:p>
          <a:p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A75CB-58AB-2E4E-7999-1F33D960ADF0}"/>
              </a:ext>
            </a:extLst>
          </p:cNvPr>
          <p:cNvSpPr txBox="1"/>
          <p:nvPr/>
        </p:nvSpPr>
        <p:spPr>
          <a:xfrm>
            <a:off x="4873040" y="545259"/>
            <a:ext cx="1741182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최종 결론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EDD39-512C-7CC4-685E-FA8B0DF93B6E}"/>
              </a:ext>
            </a:extLst>
          </p:cNvPr>
          <p:cNvSpPr txBox="1"/>
          <p:nvPr/>
        </p:nvSpPr>
        <p:spPr>
          <a:xfrm>
            <a:off x="5039752" y="1183382"/>
            <a:ext cx="14077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세부주제별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24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29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F883F-ED86-DD7A-FAF6-029145FA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C467B9-CE70-B4D1-0232-F8A61FD166FC}"/>
              </a:ext>
            </a:extLst>
          </p:cNvPr>
          <p:cNvSpPr txBox="1"/>
          <p:nvPr/>
        </p:nvSpPr>
        <p:spPr>
          <a:xfrm>
            <a:off x="1139687" y="1991720"/>
            <a:ext cx="103118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종합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- 이러한 데이터 EDA 분석과 모델링은 범죄 예방과 대응에 중요한 역할을 할 수 있다.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- 시간과 위치 정보를 활용한 데이터 기반의 접근법은 범죄 예방 전략의 효율성을 높일 수 있으며, 머신 러닝 및 딥 러닝 모델은 범죄 예측과 범죄 카테고리 분류에 도움을 줄 것이다.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- 또한 모델과 데이터를 실시간으로 업데이트하여 범죄의 새로운 패턴을 식별하고 대응할 수 있을 것 같다.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- 순찰 강화와 범죄 예측 모델을 통합하여 범죄 발생률을 줄이는 방안을 탐구하는 것이 중요할 것 같다.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3BE79-FD50-FFB3-B0D3-B66241DC20F7}"/>
              </a:ext>
            </a:extLst>
          </p:cNvPr>
          <p:cNvSpPr txBox="1"/>
          <p:nvPr/>
        </p:nvSpPr>
        <p:spPr>
          <a:xfrm>
            <a:off x="4873040" y="545259"/>
            <a:ext cx="1741182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최종 결론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E8C94-C692-6558-23F5-3BFEC586B8C9}"/>
              </a:ext>
            </a:extLst>
          </p:cNvPr>
          <p:cNvSpPr txBox="1"/>
          <p:nvPr/>
        </p:nvSpPr>
        <p:spPr>
          <a:xfrm>
            <a:off x="5401229" y="1180694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55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7D98F09-AA82-4443-B901-71F5DF765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430" y="2606370"/>
            <a:ext cx="5472805" cy="1264340"/>
          </a:xfrm>
        </p:spPr>
        <p:txBody>
          <a:bodyPr rtlCol="0">
            <a:no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주제 선정 취지 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4000" dirty="0">
                <a:ea typeface="HY견고딕" panose="02030600000101010101" pitchFamily="18" charset="-127"/>
              </a:rPr>
              <a:t>소개</a:t>
            </a:r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개체 틀 7" descr="선로에서 바라본 물 위의 도시 건물 풍경">
            <a:extLst>
              <a:ext uri="{FF2B5EF4-FFF2-40B4-BE49-F238E27FC236}">
                <a16:creationId xmlns:a16="http://schemas.microsoft.com/office/drawing/2014/main" id="{5A5996C8-9A00-4071-B24A-D1B22DDF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292" y="3"/>
            <a:ext cx="8997356" cy="4581079"/>
          </a:xfrm>
          <a:solidFill>
            <a:schemeClr val="accent1"/>
          </a:solidFill>
        </p:spPr>
      </p:pic>
      <p:pic>
        <p:nvPicPr>
          <p:cNvPr id="10" name="그림 개체 틀 9" descr="물 위의 도시 건물 전망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070" y="883420"/>
            <a:ext cx="4948931" cy="5974580"/>
          </a:xfrm>
          <a:solidFill>
            <a:schemeClr val="accent1"/>
          </a:solidFill>
        </p:spPr>
      </p:pic>
      <p:pic>
        <p:nvPicPr>
          <p:cNvPr id="12" name="그림 개체 틀 11" descr="유리 건물이 반사된 그림">
            <a:extLst>
              <a:ext uri="{FF2B5EF4-FFF2-40B4-BE49-F238E27FC236}">
                <a16:creationId xmlns:a16="http://schemas.microsoft.com/office/drawing/2014/main" id="{90D6ECDF-A0E4-4308-967E-8BAC3E85A4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997" y="4574265"/>
            <a:ext cx="5074516" cy="2298983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760817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5FF8487-12CC-455B-BB28-092AAA3E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rtlCol="0"/>
          <a:lstStyle/>
          <a:p>
            <a:pPr rtl="0"/>
            <a:r>
              <a:rPr lang="ko-KR" altLang="en-US" dirty="0"/>
              <a:t>역할 분담</a:t>
            </a:r>
            <a:endParaRPr lang="ko-KR" dirty="0"/>
          </a:p>
        </p:txBody>
      </p:sp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192E2443-3386-4F13-B458-B0DF7511A5F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/>
        </p:blipFill>
        <p:spPr>
          <a:xfrm>
            <a:off x="6437376" y="2350008"/>
            <a:ext cx="1965960" cy="1801368"/>
          </a:xfrm>
        </p:spPr>
      </p:pic>
      <p:pic>
        <p:nvPicPr>
          <p:cNvPr id="27" name="그림 개체 틀 26">
            <a:extLst>
              <a:ext uri="{FF2B5EF4-FFF2-40B4-BE49-F238E27FC236}">
                <a16:creationId xmlns:a16="http://schemas.microsoft.com/office/drawing/2014/main" id="{2E18694F-192C-45F7-A79D-A6644797BCE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/>
          <a:stretch/>
        </p:blipFill>
        <p:spPr>
          <a:xfrm>
            <a:off x="1233593" y="2350008"/>
            <a:ext cx="1965960" cy="1801368"/>
          </a:xfrm>
        </p:spPr>
      </p:pic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AD3CA8A0-C478-4601-B591-250B0F58C3E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/>
          <a:stretch/>
        </p:blipFill>
        <p:spPr>
          <a:xfrm>
            <a:off x="3885353" y="2331069"/>
            <a:ext cx="1965960" cy="1801368"/>
          </a:xfr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D7A6FC1-6929-4A5F-90E7-8D66A6079B2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441406" y="4319520"/>
            <a:ext cx="1963236" cy="365760"/>
          </a:xfrm>
        </p:spPr>
        <p:txBody>
          <a:bodyPr rtlCol="0"/>
          <a:lstStyle/>
          <a:p>
            <a:pPr rtl="0"/>
            <a:r>
              <a:rPr lang="ko-KR" altLang="en-US" dirty="0"/>
              <a:t>정영진</a:t>
            </a:r>
            <a:endParaRPr lang="ko-KR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55B81D-74E1-4993-9CB7-C86E383417E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438985" y="4761767"/>
            <a:ext cx="1963236" cy="741904"/>
          </a:xfrm>
        </p:spPr>
        <p:txBody>
          <a:bodyPr rtlCol="0"/>
          <a:lstStyle/>
          <a:p>
            <a:r>
              <a:rPr lang="ko-KR" altLang="en-US" dirty="0"/>
              <a:t>조원 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분류 예측 모델 설계</a:t>
            </a:r>
            <a:endParaRPr lang="ko-KR" altLang="ko-KR" dirty="0"/>
          </a:p>
          <a:p>
            <a:pPr rtl="0"/>
            <a:endParaRPr lang="ko-KR" dirty="0"/>
          </a:p>
        </p:txBody>
      </p:sp>
      <p:pic>
        <p:nvPicPr>
          <p:cNvPr id="31" name="그림 개체 틀 30">
            <a:extLst>
              <a:ext uri="{FF2B5EF4-FFF2-40B4-BE49-F238E27FC236}">
                <a16:creationId xmlns:a16="http://schemas.microsoft.com/office/drawing/2014/main" id="{2215E562-117D-4476-B492-A2B90FA2485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/>
          <a:stretch/>
        </p:blipFill>
        <p:spPr>
          <a:xfrm>
            <a:off x="9089136" y="2350008"/>
            <a:ext cx="1965960" cy="1801368"/>
          </a:xfrm>
        </p:spPr>
      </p:pic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B6AF93C3-3990-4E16-BC70-CEEBCF7E9B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9090610" y="4319520"/>
            <a:ext cx="1963236" cy="365760"/>
          </a:xfrm>
        </p:spPr>
        <p:txBody>
          <a:bodyPr rtlCol="0"/>
          <a:lstStyle/>
          <a:p>
            <a:pPr rtl="0"/>
            <a:r>
              <a:rPr lang="ko-KR" altLang="en-US" dirty="0"/>
              <a:t>이 수</a:t>
            </a:r>
            <a:endParaRPr lang="ko-KR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D7685B1-86AF-4938-BC50-1C625318970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9088189" y="4761767"/>
            <a:ext cx="1963236" cy="741904"/>
          </a:xfrm>
        </p:spPr>
        <p:txBody>
          <a:bodyPr rtlCol="0"/>
          <a:lstStyle/>
          <a:p>
            <a:pPr rtl="0"/>
            <a:r>
              <a:rPr lang="ko-KR" altLang="en-US" dirty="0"/>
              <a:t>조원 </a:t>
            </a:r>
            <a:r>
              <a:rPr lang="en-US" altLang="ko-KR" dirty="0"/>
              <a:t>3</a:t>
            </a:r>
          </a:p>
          <a:p>
            <a:pPr rtl="0"/>
            <a:r>
              <a:rPr lang="ko-KR" altLang="en-US" dirty="0"/>
              <a:t>분류 예측 모델</a:t>
            </a:r>
            <a:endParaRPr lang="en-US" altLang="ko-KR" dirty="0"/>
          </a:p>
          <a:p>
            <a:pPr rtl="0"/>
            <a:r>
              <a:rPr lang="ko-KR" altLang="en-US" dirty="0"/>
              <a:t>설계</a:t>
            </a:r>
            <a:endParaRPr lang="ko-KR" dirty="0"/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97124BB6-5243-455D-83FF-AE2077E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30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F84F94-E051-4BFD-B928-1FC93F81DE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BF7E924-DED3-539A-AD99-B6FB9437C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채화정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E32E0EC7-D299-FD6B-C795-BD5EAF682F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ko-KR" altLang="en-US" dirty="0"/>
              <a:t>팀장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28" name="텍스트 개체 틀 11">
            <a:extLst>
              <a:ext uri="{FF2B5EF4-FFF2-40B4-BE49-F238E27FC236}">
                <a16:creationId xmlns:a16="http://schemas.microsoft.com/office/drawing/2014/main" id="{0069C456-61E8-9B5D-6945-61A7F7A719E9}"/>
              </a:ext>
            </a:extLst>
          </p:cNvPr>
          <p:cNvSpPr txBox="1">
            <a:spLocks/>
          </p:cNvSpPr>
          <p:nvPr/>
        </p:nvSpPr>
        <p:spPr>
          <a:xfrm>
            <a:off x="3828988" y="4299645"/>
            <a:ext cx="1963236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정용은</a:t>
            </a:r>
            <a:endParaRPr lang="ko-KR" altLang="ko-KR" dirty="0"/>
          </a:p>
          <a:p>
            <a:endParaRPr lang="ko-KR" dirty="0"/>
          </a:p>
        </p:txBody>
      </p:sp>
      <p:sp>
        <p:nvSpPr>
          <p:cNvPr id="30" name="텍스트 개체 틀 12">
            <a:extLst>
              <a:ext uri="{FF2B5EF4-FFF2-40B4-BE49-F238E27FC236}">
                <a16:creationId xmlns:a16="http://schemas.microsoft.com/office/drawing/2014/main" id="{D1AEC357-25F6-D680-AA58-E9B41238DD86}"/>
              </a:ext>
            </a:extLst>
          </p:cNvPr>
          <p:cNvSpPr txBox="1">
            <a:spLocks/>
          </p:cNvSpPr>
          <p:nvPr/>
        </p:nvSpPr>
        <p:spPr>
          <a:xfrm>
            <a:off x="3826567" y="4741892"/>
            <a:ext cx="1963236" cy="741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dirty="0"/>
              <a:t>조원 </a:t>
            </a:r>
            <a:r>
              <a:rPr lang="en-US" altLang="ko-KR" dirty="0"/>
              <a:t>1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순찰 강화 </a:t>
            </a:r>
            <a:r>
              <a:rPr lang="ko-KR" altLang="en-US" dirty="0">
                <a:ea typeface="HY견고딕" panose="02030600000101010101" pitchFamily="18" charset="-127"/>
              </a:rPr>
              <a:t>위치 선정을</a:t>
            </a:r>
            <a:r>
              <a:rPr lang="en-US" altLang="ko-KR" dirty="0">
                <a:ea typeface="HY견고딕" panose="02030600000101010101" pitchFamily="18" charset="-127"/>
              </a:rPr>
              <a:t> </a:t>
            </a:r>
            <a:r>
              <a:rPr lang="ko-KR" altLang="en-US" dirty="0"/>
              <a:t>위한 지도 데이터 분석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436575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979F08F-6890-4E7D-8F3F-47657269E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 rtlCol="0"/>
          <a:lstStyle/>
          <a:p>
            <a:pPr rtl="0"/>
            <a:r>
              <a:rPr lang="en-US" altLang="ko-KR" dirty="0"/>
              <a:t>QNA</a:t>
            </a:r>
            <a:endParaRPr lang="ko-KR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D4CE57B-A125-4D72-839E-A7A6A044F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9751" y="3621983"/>
            <a:ext cx="6157951" cy="943386"/>
          </a:xfrm>
        </p:spPr>
        <p:txBody>
          <a:bodyPr rtlCol="0"/>
          <a:lstStyle/>
          <a:p>
            <a:pPr rtl="0"/>
            <a:r>
              <a:rPr lang="ko-KR" altLang="en-US" dirty="0"/>
              <a:t>발표에 대한 질의 부탁드립니다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ko-KR" dirty="0"/>
          </a:p>
        </p:txBody>
      </p:sp>
      <p:pic>
        <p:nvPicPr>
          <p:cNvPr id="9" name="그림 개체 틀 8" descr="푸른 유리 건물이 반사된 그림">
            <a:extLst>
              <a:ext uri="{FF2B5EF4-FFF2-40B4-BE49-F238E27FC236}">
                <a16:creationId xmlns:a16="http://schemas.microsoft.com/office/drawing/2014/main" id="{EB5E1FEF-1282-4779-83BA-2F3F6D476B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22" y="0"/>
            <a:ext cx="4811317" cy="6857998"/>
          </a:xfr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1ADD0E-60C9-4DBB-AFBA-7492513A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F8C04B-250D-4AE1-9F65-682FB483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31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718815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아래에서 바라본 다리 풍경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44"/>
            <a:ext cx="4966447" cy="6846394"/>
          </a:xfr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32</a:t>
            </a:fld>
            <a:endParaRPr lang="ko-KR" dirty="0"/>
          </a:p>
        </p:txBody>
      </p:sp>
      <p:sp>
        <p:nvSpPr>
          <p:cNvPr id="5" name="날짜 개체 틀 1">
            <a:extLst>
              <a:ext uri="{FF2B5EF4-FFF2-40B4-BE49-F238E27FC236}">
                <a16:creationId xmlns:a16="http://schemas.microsoft.com/office/drawing/2014/main" id="{FF0D2D5E-B417-0021-6943-C0DE9481B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0164627D-9A21-9D79-C476-2CFC859F52FB}"/>
              </a:ext>
            </a:extLst>
          </p:cNvPr>
          <p:cNvSpPr txBox="1">
            <a:spLocks/>
          </p:cNvSpPr>
          <p:nvPr/>
        </p:nvSpPr>
        <p:spPr>
          <a:xfrm>
            <a:off x="5083790" y="1064715"/>
            <a:ext cx="6153912" cy="392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HY견고딕" panose="02030600000101010101" pitchFamily="18" charset="-127"/>
                <a:ea typeface="+mj-ea"/>
                <a:cs typeface="+mj-cs"/>
              </a:defRPr>
            </a:lvl1pPr>
          </a:lstStyle>
          <a:p>
            <a:r>
              <a:rPr lang="en-US" altLang="ko-KR" dirty="0"/>
              <a:t>Thank you</a:t>
            </a:r>
            <a:endParaRPr lang="ko-KR" dirty="0"/>
          </a:p>
        </p:txBody>
      </p:sp>
      <p:sp>
        <p:nvSpPr>
          <p:cNvPr id="14" name="부제목 5">
            <a:extLst>
              <a:ext uri="{FF2B5EF4-FFF2-40B4-BE49-F238E27FC236}">
                <a16:creationId xmlns:a16="http://schemas.microsoft.com/office/drawing/2014/main" id="{B5F91A49-D344-A53F-FE46-0A083C323E41}"/>
              </a:ext>
            </a:extLst>
          </p:cNvPr>
          <p:cNvSpPr txBox="1">
            <a:spLocks/>
          </p:cNvSpPr>
          <p:nvPr/>
        </p:nvSpPr>
        <p:spPr>
          <a:xfrm>
            <a:off x="5079751" y="3621983"/>
            <a:ext cx="6157951" cy="943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발표 잘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 </a:t>
            </a:r>
            <a:r>
              <a:rPr lang="en-US" altLang="ko-KR" dirty="0"/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4</a:t>
            </a:fld>
            <a:endParaRPr lang="ko-KR" dirty="0"/>
          </a:p>
        </p:txBody>
      </p:sp>
      <p:sp>
        <p:nvSpPr>
          <p:cNvPr id="13" name="날짜 개체 틀 1">
            <a:extLst>
              <a:ext uri="{FF2B5EF4-FFF2-40B4-BE49-F238E27FC236}">
                <a16:creationId xmlns:a16="http://schemas.microsoft.com/office/drawing/2014/main" id="{205F56A5-CC5B-340B-C42C-924B8B1F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pic>
        <p:nvPicPr>
          <p:cNvPr id="5" name="온라인 미디어 4" title="샌프란시스코가 마약과 범죄의 도시가 된 이유 #shorts ｜KBS 230607 방송">
            <a:hlinkClick r:id="" action="ppaction://media"/>
            <a:extLst>
              <a:ext uri="{FF2B5EF4-FFF2-40B4-BE49-F238E27FC236}">
                <a16:creationId xmlns:a16="http://schemas.microsoft.com/office/drawing/2014/main" id="{C3C8FD4F-7F39-853C-C13A-736517D895E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08833" y="1657061"/>
            <a:ext cx="7774333" cy="4431415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11A2F32B-C11A-8925-FAE9-50D68B5CB307}"/>
              </a:ext>
            </a:extLst>
          </p:cNvPr>
          <p:cNvSpPr txBox="1">
            <a:spLocks/>
          </p:cNvSpPr>
          <p:nvPr/>
        </p:nvSpPr>
        <p:spPr>
          <a:xfrm>
            <a:off x="3366801" y="333083"/>
            <a:ext cx="5206604" cy="1264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3000" dirty="0">
                <a:ea typeface="HY견고딕" panose="02030600000101010101" pitchFamily="18" charset="-127"/>
              </a:rPr>
              <a:t>주제 선정 취지</a:t>
            </a:r>
            <a:endParaRPr lang="en-US" altLang="ko-KR" sz="3000" dirty="0"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ea typeface="HY견고딕" panose="02030600000101010101" pitchFamily="18" charset="-127"/>
              </a:rPr>
              <a:t>샌프란시스코의 현재 상황</a:t>
            </a:r>
            <a:endParaRPr lang="en-US" altLang="ko-KR" sz="1500" dirty="0"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97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>
            <a:extLst>
              <a:ext uri="{FF2B5EF4-FFF2-40B4-BE49-F238E27FC236}">
                <a16:creationId xmlns:a16="http://schemas.microsoft.com/office/drawing/2014/main" id="{11A2F32B-C11A-8925-FAE9-50D68B5CB307}"/>
              </a:ext>
            </a:extLst>
          </p:cNvPr>
          <p:cNvSpPr txBox="1">
            <a:spLocks/>
          </p:cNvSpPr>
          <p:nvPr/>
        </p:nvSpPr>
        <p:spPr>
          <a:xfrm>
            <a:off x="3366801" y="333083"/>
            <a:ext cx="5206604" cy="1264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3000" dirty="0">
                <a:ea typeface="HY견고딕" panose="02030600000101010101" pitchFamily="18" charset="-127"/>
              </a:rPr>
              <a:t>주제 소개</a:t>
            </a:r>
            <a:endParaRPr lang="en-US" altLang="ko-KR" sz="3000" dirty="0"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87BEB-9DF3-0423-033A-03F20C2F0800}"/>
              </a:ext>
            </a:extLst>
          </p:cNvPr>
          <p:cNvSpPr txBox="1"/>
          <p:nvPr/>
        </p:nvSpPr>
        <p:spPr>
          <a:xfrm>
            <a:off x="2807439" y="1094158"/>
            <a:ext cx="69813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샌프란시스코 범죄 데이터 분석을 이용하여 거리 범죄를 낮추기 위한 방안 마련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50A3A-503B-076A-C9CE-19AE5133E924}"/>
              </a:ext>
            </a:extLst>
          </p:cNvPr>
          <p:cNvSpPr txBox="1"/>
          <p:nvPr/>
        </p:nvSpPr>
        <p:spPr>
          <a:xfrm>
            <a:off x="2956624" y="4348313"/>
            <a:ext cx="49968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세부 주제 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3 : 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범죄 카테고리 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A960E2-20BB-4DD1-0A99-F9F745236216}"/>
              </a:ext>
            </a:extLst>
          </p:cNvPr>
          <p:cNvSpPr txBox="1"/>
          <p:nvPr/>
        </p:nvSpPr>
        <p:spPr>
          <a:xfrm>
            <a:off x="2956624" y="2507074"/>
            <a:ext cx="40206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세부 주제 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1 : 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EDA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D98C66B3-4991-5B91-1091-7A06393B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5</a:t>
            </a:fld>
            <a:endParaRPr lang="ko-KR" dirty="0"/>
          </a:p>
        </p:txBody>
      </p:sp>
      <p:sp>
        <p:nvSpPr>
          <p:cNvPr id="14" name="날짜 개체 틀 1">
            <a:extLst>
              <a:ext uri="{FF2B5EF4-FFF2-40B4-BE49-F238E27FC236}">
                <a16:creationId xmlns:a16="http://schemas.microsoft.com/office/drawing/2014/main" id="{56D17F68-0E7E-FDCA-6ACD-2E8830F332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780C1-8847-ADE5-4B67-56E23464C702}"/>
              </a:ext>
            </a:extLst>
          </p:cNvPr>
          <p:cNvSpPr txBox="1"/>
          <p:nvPr/>
        </p:nvSpPr>
        <p:spPr>
          <a:xfrm>
            <a:off x="2932780" y="3438856"/>
            <a:ext cx="51042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세부 주제 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2 :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순찰 강화 위치 선정</a:t>
            </a:r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선로에서 바라본 물 위의 도시 건물 풍경">
            <a:extLst>
              <a:ext uri="{FF2B5EF4-FFF2-40B4-BE49-F238E27FC236}">
                <a16:creationId xmlns:a16="http://schemas.microsoft.com/office/drawing/2014/main" id="{5A5996C8-9A00-4071-B24A-D1B22DDF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292" y="3"/>
            <a:ext cx="8997356" cy="4581079"/>
          </a:xfrm>
          <a:solidFill>
            <a:schemeClr val="accent1"/>
          </a:solidFill>
        </p:spPr>
      </p:pic>
      <p:pic>
        <p:nvPicPr>
          <p:cNvPr id="10" name="그림 개체 틀 9" descr="물 위의 도시 건물 전망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070" y="883420"/>
            <a:ext cx="4948931" cy="5974580"/>
          </a:xfrm>
          <a:solidFill>
            <a:schemeClr val="accent1"/>
          </a:solidFill>
        </p:spPr>
      </p:pic>
      <p:pic>
        <p:nvPicPr>
          <p:cNvPr id="12" name="그림 개체 틀 11" descr="유리 건물이 반사된 그림">
            <a:extLst>
              <a:ext uri="{FF2B5EF4-FFF2-40B4-BE49-F238E27FC236}">
                <a16:creationId xmlns:a16="http://schemas.microsoft.com/office/drawing/2014/main" id="{90D6ECDF-A0E4-4308-967E-8BAC3E85A4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997" y="4574265"/>
            <a:ext cx="5074516" cy="2298983"/>
          </a:xfrm>
          <a:solidFill>
            <a:schemeClr val="accent1"/>
          </a:solidFill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id="{ECD23652-FC08-45E9-A89C-EAAA1D989F1F}"/>
              </a:ext>
            </a:extLst>
          </p:cNvPr>
          <p:cNvSpPr txBox="1">
            <a:spLocks/>
          </p:cNvSpPr>
          <p:nvPr/>
        </p:nvSpPr>
        <p:spPr>
          <a:xfrm>
            <a:off x="530430" y="2606370"/>
            <a:ext cx="5472805" cy="12643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HY견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ea typeface="HY견고딕" panose="02030600000101010101" pitchFamily="18" charset="-127"/>
              </a:rPr>
              <a:t>데이터 </a:t>
            </a:r>
            <a:r>
              <a:rPr lang="en-US" altLang="ko-KR" sz="4000" dirty="0">
                <a:ea typeface="HY견고딕" panose="02030600000101010101" pitchFamily="18" charset="-127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87156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7</a:t>
            </a:fld>
            <a:endParaRPr lang="ko-KR" dirty="0"/>
          </a:p>
        </p:txBody>
      </p:sp>
      <p:sp>
        <p:nvSpPr>
          <p:cNvPr id="13" name="날짜 개체 틀 1">
            <a:extLst>
              <a:ext uri="{FF2B5EF4-FFF2-40B4-BE49-F238E27FC236}">
                <a16:creationId xmlns:a16="http://schemas.microsoft.com/office/drawing/2014/main" id="{205F56A5-CC5B-340B-C42C-924B8B1F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7D766A-7E86-5D58-F37F-CA3B1B27064F}"/>
              </a:ext>
            </a:extLst>
          </p:cNvPr>
          <p:cNvSpPr txBox="1"/>
          <p:nvPr/>
        </p:nvSpPr>
        <p:spPr>
          <a:xfrm>
            <a:off x="768625" y="1141228"/>
            <a:ext cx="61225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📌 데이터셋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Kaggle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`</a:t>
            </a:r>
            <a:r>
              <a:rPr lang="en-US" altLang="ko-KR" b="1" i="0" dirty="0">
                <a:effectLst/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San Francisco Crime Classification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`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train.csv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파일만을 다루고 있음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2003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월부터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월까지 샌프란시스코에서 발생한 범죄 데이터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878049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컬럼</a:t>
            </a:r>
          </a:p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Dates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: 범죄 발생 시간</a:t>
            </a:r>
          </a:p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Category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: 범죄 카테고리</a:t>
            </a:r>
          </a:p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Descript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: 해당 사건에 대한 설명</a:t>
            </a:r>
          </a:p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DayOfWeek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: 사건이 발생한 요일</a:t>
            </a:r>
          </a:p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PdDistrict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: 관할 경찰서</a:t>
            </a:r>
          </a:p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Resolution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: 해결 방법</a:t>
            </a:r>
          </a:p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Address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: 범죄 장소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X: 위도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Y: 경도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F36D41-9BDD-87EA-BB48-4670904103F2}"/>
              </a:ext>
            </a:extLst>
          </p:cNvPr>
          <p:cNvSpPr txBox="1"/>
          <p:nvPr/>
        </p:nvSpPr>
        <p:spPr>
          <a:xfrm>
            <a:off x="4929808" y="593373"/>
            <a:ext cx="18950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소개</a:t>
            </a:r>
          </a:p>
        </p:txBody>
      </p:sp>
      <p:pic>
        <p:nvPicPr>
          <p:cNvPr id="1032" name="Picture 8" descr="이미지">
            <a:extLst>
              <a:ext uri="{FF2B5EF4-FFF2-40B4-BE49-F238E27FC236}">
                <a16:creationId xmlns:a16="http://schemas.microsoft.com/office/drawing/2014/main" id="{F8DD12F2-3F80-B23B-2ED8-2332CD1A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29" y="2367438"/>
            <a:ext cx="3843132" cy="174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63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8</a:t>
            </a:fld>
            <a:endParaRPr lang="ko-KR" dirty="0"/>
          </a:p>
        </p:txBody>
      </p:sp>
      <p:sp>
        <p:nvSpPr>
          <p:cNvPr id="13" name="날짜 개체 틀 1">
            <a:extLst>
              <a:ext uri="{FF2B5EF4-FFF2-40B4-BE49-F238E27FC236}">
                <a16:creationId xmlns:a16="http://schemas.microsoft.com/office/drawing/2014/main" id="{205F56A5-CC5B-340B-C42C-924B8B1F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7D766A-7E86-5D58-F37F-CA3B1B27064F}"/>
              </a:ext>
            </a:extLst>
          </p:cNvPr>
          <p:cNvSpPr txBox="1"/>
          <p:nvPr/>
        </p:nvSpPr>
        <p:spPr>
          <a:xfrm>
            <a:off x="1033668" y="1337009"/>
            <a:ext cx="95680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📌 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없음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중복 데이터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2323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 및 이상치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67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 제거 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'Dates'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열 시간 단위 별로 분리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:'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Year','Month','Day','Hour','Minute','Second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주제에서 벗어난 데이터 제거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'Category'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종류를 거리 범죄로 한정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F36D41-9BDD-87EA-BB48-4670904103F2}"/>
              </a:ext>
            </a:extLst>
          </p:cNvPr>
          <p:cNvSpPr txBox="1"/>
          <p:nvPr/>
        </p:nvSpPr>
        <p:spPr>
          <a:xfrm>
            <a:off x="4495867" y="487623"/>
            <a:ext cx="26436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변경 사항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FFEC96-9C14-1BFF-204F-9DB2B687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41" y="2928730"/>
            <a:ext cx="6721319" cy="31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6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ko-KR" smtClean="0"/>
              <a:pPr rtl="0"/>
              <a:t>9</a:t>
            </a:fld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42D342-E93D-8839-7136-329A130E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23</a:t>
            </a:r>
            <a:r>
              <a:rPr lang="ko-KR" dirty="0"/>
              <a:t>/</a:t>
            </a:r>
            <a:r>
              <a:rPr lang="en-US" altLang="ko-KR" dirty="0"/>
              <a:t>9</a:t>
            </a:r>
            <a:r>
              <a:rPr lang="ko-KR" dirty="0"/>
              <a:t>/</a:t>
            </a:r>
            <a:r>
              <a:rPr lang="en-US" altLang="ko-KR" dirty="0"/>
              <a:t>2</a:t>
            </a:r>
            <a:r>
              <a:rPr lang="ko-KR" dirty="0"/>
              <a:t>7</a:t>
            </a:r>
          </a:p>
        </p:txBody>
      </p:sp>
      <p:pic>
        <p:nvPicPr>
          <p:cNvPr id="3" name="Picture 3" descr="이미지">
            <a:extLst>
              <a:ext uri="{FF2B5EF4-FFF2-40B4-BE49-F238E27FC236}">
                <a16:creationId xmlns:a16="http://schemas.microsoft.com/office/drawing/2014/main" id="{AD21E9B3-4902-3B24-B9F5-E755B3646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64" y="1488488"/>
            <a:ext cx="7633253" cy="310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FADA20-F0D2-3717-E827-DD5147D3A133}"/>
              </a:ext>
            </a:extLst>
          </p:cNvPr>
          <p:cNvSpPr txBox="1"/>
          <p:nvPr/>
        </p:nvSpPr>
        <p:spPr>
          <a:xfrm>
            <a:off x="4495867" y="487623"/>
            <a:ext cx="26436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70C631-3EE3-473A-B492-3338A3C43B08}"/>
              </a:ext>
            </a:extLst>
          </p:cNvPr>
          <p:cNvSpPr txBox="1"/>
          <p:nvPr/>
        </p:nvSpPr>
        <p:spPr>
          <a:xfrm>
            <a:off x="1027043" y="4620928"/>
            <a:ext cx="99523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사건발생시간에 대한 컬럼을 단위별로 분리하여, 분석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2015년 5월까지의 데이터이기 때문에, 2015년의 경우 유독 범죄 발생건수가 적음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달에 무관하게 비슷한 양상을 보임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31일이 없는 경우도 있기 때문에 31일의 데이터가 적게 나옴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새벽(3~7시 사이)에는 범죄 발생 건수가 적으며, 저녁에 범죄 발생 건수가 많은 양상을 보임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분,초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단위 분석은 무의미할 것으로 보임 &gt; 기록상의 한계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FDA8D-3276-330B-E132-00F66231207C}"/>
              </a:ext>
            </a:extLst>
          </p:cNvPr>
          <p:cNvSpPr txBox="1"/>
          <p:nvPr/>
        </p:nvSpPr>
        <p:spPr>
          <a:xfrm>
            <a:off x="4523118" y="1000410"/>
            <a:ext cx="258917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시간에 따른 카테고리 그룹 분석</a:t>
            </a:r>
          </a:p>
        </p:txBody>
      </p:sp>
    </p:spTree>
    <p:extLst>
      <p:ext uri="{BB962C8B-B14F-4D97-AF65-F5344CB8AC3E}">
        <p14:creationId xmlns:p14="http://schemas.microsoft.com/office/powerpoint/2010/main" val="1823027511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맑은 고딕"/>
        <a:ea typeface=""/>
        <a:cs typeface=""/>
      </a:majorFont>
      <a:minorFont>
        <a:latin typeface="맑은 고딕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638.tgt.Office_50301128_TF22797433_Win32_OJ112196092" id="{4136598A-0C0B-44FC-885D-27BE31124EBE}" vid="{DAF19150-CB63-45D8-BF38-AE17DC8D1DC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1E8BDE-7A03-4563-82F6-53B214F89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7C1F5B-A1D0-429A-8E7C-3E271353D1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5CABE4-909F-4611-A0E1-6E45080B3C9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각도 선 디자인</Template>
  <TotalTime>192</TotalTime>
  <Words>1057</Words>
  <Application>Microsoft Office PowerPoint</Application>
  <PresentationFormat>와이드스크린</PresentationFormat>
  <Paragraphs>203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HY견고딕</vt:lpstr>
      <vt:lpstr>맑은 고딕</vt:lpstr>
      <vt:lpstr>Arial</vt:lpstr>
      <vt:lpstr>Calibri</vt:lpstr>
      <vt:lpstr>AngleLinesVTI</vt:lpstr>
      <vt:lpstr>샌프란시스코 거리 범죄율을  낮추기 위한  방안 마련</vt:lpstr>
      <vt:lpstr>목차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역할 분담</vt:lpstr>
      <vt:lpstr>QNA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샌프란시스코 도시 범죄율을  낮추기 위한  방안 마련</dc:title>
  <dc:creator>영진 정</dc:creator>
  <cp:lastModifiedBy>영진 정</cp:lastModifiedBy>
  <cp:revision>3</cp:revision>
  <dcterms:created xsi:type="dcterms:W3CDTF">2023-09-26T13:24:01Z</dcterms:created>
  <dcterms:modified xsi:type="dcterms:W3CDTF">2023-09-27T00:45:35Z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